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88" r:id="rId2"/>
    <p:sldId id="548" r:id="rId3"/>
    <p:sldId id="555" r:id="rId4"/>
    <p:sldId id="549" r:id="rId5"/>
    <p:sldId id="550" r:id="rId6"/>
    <p:sldId id="552" r:id="rId7"/>
    <p:sldId id="556" r:id="rId8"/>
    <p:sldId id="557" r:id="rId9"/>
    <p:sldId id="562" r:id="rId10"/>
    <p:sldId id="563" r:id="rId11"/>
    <p:sldId id="564" r:id="rId12"/>
    <p:sldId id="558" r:id="rId13"/>
    <p:sldId id="503" r:id="rId14"/>
    <p:sldId id="560" r:id="rId15"/>
    <p:sldId id="546" r:id="rId16"/>
    <p:sldId id="561" r:id="rId17"/>
    <p:sldId id="506" r:id="rId18"/>
    <p:sldId id="565" r:id="rId19"/>
    <p:sldId id="566" r:id="rId20"/>
    <p:sldId id="567" r:id="rId21"/>
    <p:sldId id="568" r:id="rId22"/>
    <p:sldId id="570" r:id="rId23"/>
    <p:sldId id="569" r:id="rId24"/>
    <p:sldId id="571" r:id="rId25"/>
    <p:sldId id="553" r:id="rId26"/>
    <p:sldId id="572" r:id="rId27"/>
    <p:sldId id="573" r:id="rId28"/>
    <p:sldId id="574" r:id="rId29"/>
    <p:sldId id="575" r:id="rId30"/>
    <p:sldId id="576" r:id="rId31"/>
    <p:sldId id="577" r:id="rId32"/>
    <p:sldId id="578" r:id="rId33"/>
    <p:sldId id="541" r:id="rId34"/>
    <p:sldId id="554" r:id="rId35"/>
    <p:sldId id="579" r:id="rId36"/>
    <p:sldId id="580" r:id="rId37"/>
    <p:sldId id="581" r:id="rId38"/>
    <p:sldId id="582" r:id="rId39"/>
    <p:sldId id="583" r:id="rId40"/>
    <p:sldId id="585" r:id="rId41"/>
    <p:sldId id="586" r:id="rId42"/>
    <p:sldId id="587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2DDF0"/>
    <a:srgbClr val="BFBAE4"/>
    <a:srgbClr val="FF9966"/>
    <a:srgbClr val="007033"/>
    <a:srgbClr val="FF6600"/>
    <a:srgbClr val="A1C5D5"/>
    <a:srgbClr val="9CB4E8"/>
    <a:srgbClr val="BCE2CB"/>
    <a:srgbClr val="E9D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9" autoAdjust="0"/>
    <p:restoredTop sz="96408" autoAdjust="0"/>
  </p:normalViewPr>
  <p:slideViewPr>
    <p:cSldViewPr>
      <p:cViewPr varScale="1">
        <p:scale>
          <a:sx n="79" d="100"/>
          <a:sy n="79" d="100"/>
        </p:scale>
        <p:origin x="88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919C63-759E-4B62-A2EA-D9CDA5AC8382}" type="slidenum">
              <a:rPr lang="en-SG"/>
              <a:pPr>
                <a:defRPr/>
              </a:pPr>
              <a:t>‹#›</a:t>
            </a:fld>
            <a:endParaRPr lang="en-SG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C59BCA-EA3A-45EA-BB40-714F9A58CA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25F62-1878-447E-A996-8861C250FC64}" type="datetimeFigureOut">
              <a:rPr lang="zh-CN" altLang="en-US" smtClean="0"/>
              <a:t>2024/6/12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32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  <a:pPr>
                <a:defRPr/>
              </a:pPr>
              <a:t>12/6/2024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429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903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5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4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68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200" b="0" i="0" baseline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b="0" i="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b="0" i="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DC159F4-2239-C3B4-8695-EFB6335D61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457567"/>
            <a:ext cx="420914" cy="4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6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7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2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09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9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09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08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fld id="{6D676CB3-CD77-4B8C-9FEF-E4E6C34C5A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92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什么是分布式系统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分布式系统的类型</a:t>
            </a:r>
            <a:endParaRPr lang="en-US" altLang="zh-CN" dirty="0"/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课程的组织结构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749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6" descr="7984399_114608354192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7" b="11087"/>
          <a:stretch>
            <a:fillRect/>
          </a:stretch>
        </p:blipFill>
        <p:spPr bwMode="auto">
          <a:xfrm>
            <a:off x="533400" y="5087938"/>
            <a:ext cx="25146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典型的大数据应用实例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2" name="Picture 5" descr="3c6d55fbb2fb43164c075fd321a4462308f790529822fb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600200"/>
            <a:ext cx="27511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7" descr="08f790529822720e440225477bcb0a46f31fbe096a63f38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32" b="15459"/>
          <a:stretch>
            <a:fillRect/>
          </a:stretch>
        </p:blipFill>
        <p:spPr bwMode="auto">
          <a:xfrm>
            <a:off x="1055290" y="1514475"/>
            <a:ext cx="12751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8"/>
          <p:cNvSpPr txBox="1">
            <a:spLocks noChangeArrowheads="1"/>
          </p:cNvSpPr>
          <p:nvPr/>
        </p:nvSpPr>
        <p:spPr bwMode="auto">
          <a:xfrm>
            <a:off x="914400" y="2895600"/>
            <a:ext cx="158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Kevin Spacey</a:t>
            </a:r>
            <a:endParaRPr lang="zh-CN" altLang="en-US"/>
          </a:p>
        </p:txBody>
      </p:sp>
      <p:pic>
        <p:nvPicPr>
          <p:cNvPr id="22535" name="Picture 10" descr="50da81cb39dbb6fd36b8a29f0924ab18962bd40734fa179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4"/>
          <a:stretch>
            <a:fillRect/>
          </a:stretch>
        </p:blipFill>
        <p:spPr bwMode="auto">
          <a:xfrm>
            <a:off x="1194452" y="3543300"/>
            <a:ext cx="1329673" cy="1282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 Box 11"/>
          <p:cNvSpPr txBox="1">
            <a:spLocks noChangeArrowheads="1"/>
          </p:cNvSpPr>
          <p:nvPr/>
        </p:nvSpPr>
        <p:spPr bwMode="auto">
          <a:xfrm>
            <a:off x="933450" y="495300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David Fincher </a:t>
            </a:r>
            <a:endParaRPr lang="zh-CN" altLang="en-US"/>
          </a:p>
        </p:txBody>
      </p:sp>
      <p:sp>
        <p:nvSpPr>
          <p:cNvPr id="22537" name="Text Box 12"/>
          <p:cNvSpPr txBox="1">
            <a:spLocks noChangeArrowheads="1"/>
          </p:cNvSpPr>
          <p:nvPr/>
        </p:nvSpPr>
        <p:spPr bwMode="auto">
          <a:xfrm>
            <a:off x="457200" y="6118225"/>
            <a:ext cx="2698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英国同名小说</a:t>
            </a:r>
            <a:r>
              <a:rPr lang="en-US" altLang="zh-CN"/>
              <a:t>《</a:t>
            </a:r>
            <a:r>
              <a:rPr lang="zh-CN" altLang="en-US"/>
              <a:t>纸牌屋</a:t>
            </a:r>
            <a:r>
              <a:rPr lang="en-US" altLang="zh-CN"/>
              <a:t>》</a:t>
            </a:r>
          </a:p>
        </p:txBody>
      </p:sp>
      <p:sp>
        <p:nvSpPr>
          <p:cNvPr id="22538" name="Text Box 17"/>
          <p:cNvSpPr txBox="1">
            <a:spLocks noChangeArrowheads="1"/>
          </p:cNvSpPr>
          <p:nvPr/>
        </p:nvSpPr>
        <p:spPr bwMode="auto">
          <a:xfrm>
            <a:off x="6019800" y="5661025"/>
            <a:ext cx="292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风靡全球的美剧</a:t>
            </a:r>
            <a:r>
              <a:rPr lang="en-US" altLang="zh-CN"/>
              <a:t>《</a:t>
            </a:r>
            <a:r>
              <a:rPr lang="zh-CN" altLang="en-US"/>
              <a:t>纸牌屋</a:t>
            </a:r>
            <a:r>
              <a:rPr lang="en-US" altLang="zh-CN"/>
              <a:t>》</a:t>
            </a:r>
          </a:p>
        </p:txBody>
      </p:sp>
      <p:pic>
        <p:nvPicPr>
          <p:cNvPr id="22539" name="Picture 21" descr="12232S311-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7432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0" name="Text Box 22"/>
          <p:cNvSpPr txBox="1">
            <a:spLocks noChangeArrowheads="1"/>
          </p:cNvSpPr>
          <p:nvPr/>
        </p:nvSpPr>
        <p:spPr bwMode="auto">
          <a:xfrm>
            <a:off x="3702050" y="4357688"/>
            <a:ext cx="1327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大数据分析</a:t>
            </a:r>
          </a:p>
        </p:txBody>
      </p:sp>
      <p:sp>
        <p:nvSpPr>
          <p:cNvPr id="22541" name="AutoShape 23"/>
          <p:cNvSpPr>
            <a:spLocks noChangeArrowheads="1"/>
          </p:cNvSpPr>
          <p:nvPr/>
        </p:nvSpPr>
        <p:spPr bwMode="auto">
          <a:xfrm>
            <a:off x="5562600" y="3352800"/>
            <a:ext cx="304800" cy="4572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542" name="Line 24"/>
          <p:cNvSpPr>
            <a:spLocks noChangeShapeType="1"/>
          </p:cNvSpPr>
          <p:nvPr/>
        </p:nvSpPr>
        <p:spPr bwMode="auto">
          <a:xfrm>
            <a:off x="2590800" y="20574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Line 25"/>
          <p:cNvSpPr>
            <a:spLocks noChangeShapeType="1"/>
          </p:cNvSpPr>
          <p:nvPr/>
        </p:nvSpPr>
        <p:spPr bwMode="auto">
          <a:xfrm>
            <a:off x="2667000" y="3733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26"/>
          <p:cNvSpPr>
            <a:spLocks noChangeShapeType="1"/>
          </p:cNvSpPr>
          <p:nvPr/>
        </p:nvSpPr>
        <p:spPr bwMode="auto">
          <a:xfrm flipV="1">
            <a:off x="2667000" y="4267200"/>
            <a:ext cx="5334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346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典型的大数据应用实例</a:t>
            </a:r>
          </a:p>
        </p:txBody>
      </p:sp>
      <p:pic>
        <p:nvPicPr>
          <p:cNvPr id="23555" name="Picture 9" descr="http://cdn.pingwest.com/wp-content/uploads/2014/03/shutterstock_1181325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32" y="2667000"/>
            <a:ext cx="2820337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7" descr="http://www.p5w.net/newfortune/qianyan/200908/W0200908195057870218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173538"/>
            <a:ext cx="473075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通过跟踪搜索词相关数据来判断全美地区的流感情况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5402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</a:t>
            </a:r>
            <a:r>
              <a:rPr lang="en-US" altLang="zh-CN" dirty="0"/>
              <a:t>5V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6627E1-C2A6-411C-B143-C7E9B86F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938188" cy="46455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A74192-FA01-CACF-4A7F-F559FE118E0D}"/>
              </a:ext>
            </a:extLst>
          </p:cNvPr>
          <p:cNvSpPr txBox="1"/>
          <p:nvPr/>
        </p:nvSpPr>
        <p:spPr>
          <a:xfrm>
            <a:off x="990600" y="5486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数据量大、速度快、种类多、</a:t>
            </a:r>
          </a:p>
        </p:txBody>
      </p:sp>
    </p:spTree>
    <p:extLst>
      <p:ext uri="{BB962C8B-B14F-4D97-AF65-F5344CB8AC3E}">
        <p14:creationId xmlns:p14="http://schemas.microsoft.com/office/powerpoint/2010/main" val="690527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DC99D7B-3383-08A8-55A2-9402C210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58" y="4430143"/>
            <a:ext cx="2438400" cy="180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数量大（</a:t>
            </a:r>
            <a:r>
              <a:rPr lang="en-US" altLang="zh-CN" dirty="0"/>
              <a:t>Volume</a:t>
            </a:r>
            <a:r>
              <a:rPr lang="zh-CN" altLang="en-US" dirty="0"/>
              <a:t>）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81000" y="1500235"/>
            <a:ext cx="8229600" cy="4754563"/>
          </a:xfrm>
        </p:spPr>
        <p:txBody>
          <a:bodyPr/>
          <a:lstStyle/>
          <a:p>
            <a:r>
              <a:rPr lang="zh-CN" altLang="en-US" dirty="0"/>
              <a:t>数据量大：</a:t>
            </a:r>
            <a:endParaRPr lang="en-US" altLang="zh-CN" dirty="0"/>
          </a:p>
          <a:p>
            <a:pPr lvl="1"/>
            <a:r>
              <a:rPr lang="zh-CN" altLang="en-US" dirty="0"/>
              <a:t>包括采集、存储和计算的量都很大</a:t>
            </a:r>
            <a:endParaRPr lang="en-US" altLang="zh-CN" dirty="0"/>
          </a:p>
          <a:p>
            <a:pPr lvl="1"/>
            <a:r>
              <a:rPr lang="zh-CN" altLang="en-US" dirty="0"/>
              <a:t>相对于技术水平和应用水平而言</a:t>
            </a:r>
            <a:endParaRPr lang="en-US" altLang="zh-CN" dirty="0"/>
          </a:p>
          <a:p>
            <a:pPr lvl="1"/>
            <a:r>
              <a:rPr lang="en-US" altLang="zh-CN" dirty="0"/>
              <a:t>Jim Gray</a:t>
            </a:r>
            <a:r>
              <a:rPr lang="zh-CN" altLang="en-US" dirty="0"/>
              <a:t>：大数据“摩尔定律”</a:t>
            </a:r>
            <a:endParaRPr lang="en-US" altLang="zh-CN" dirty="0"/>
          </a:p>
          <a:p>
            <a:pPr lvl="2"/>
            <a:r>
              <a:rPr lang="zh-CN" altLang="en-US" dirty="0"/>
              <a:t>每</a:t>
            </a:r>
            <a:r>
              <a:rPr lang="en-US" altLang="zh-CN" dirty="0"/>
              <a:t>18</a:t>
            </a:r>
            <a:r>
              <a:rPr lang="zh-CN" altLang="en-US" dirty="0"/>
              <a:t>个月新增的数据量等于有史以来数量之和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41826"/>
            <a:ext cx="3303341" cy="178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659" y="4066639"/>
            <a:ext cx="1308341" cy="21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3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种类多（</a:t>
            </a:r>
            <a:r>
              <a:rPr lang="en-US" altLang="zh-CN" dirty="0"/>
              <a:t>Variety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结构化</a:t>
            </a:r>
            <a:endParaRPr lang="en-US" altLang="zh-CN" dirty="0"/>
          </a:p>
          <a:p>
            <a:pPr lvl="1"/>
            <a:r>
              <a:rPr lang="zh-CN" altLang="en-US" dirty="0"/>
              <a:t>日志</a:t>
            </a:r>
            <a:endParaRPr lang="en-US" altLang="zh-CN" dirty="0"/>
          </a:p>
          <a:p>
            <a:r>
              <a:rPr lang="zh-CN" altLang="en-US" dirty="0"/>
              <a:t>非结构化</a:t>
            </a:r>
            <a:endParaRPr lang="en-US" altLang="zh-CN" dirty="0"/>
          </a:p>
          <a:p>
            <a:pPr lvl="1"/>
            <a:r>
              <a:rPr lang="zh-CN" altLang="en-US" dirty="0"/>
              <a:t>图片</a:t>
            </a:r>
            <a:endParaRPr lang="en-US" altLang="zh-CN" dirty="0"/>
          </a:p>
          <a:p>
            <a:pPr lvl="1"/>
            <a:r>
              <a:rPr lang="zh-CN" altLang="en-US" dirty="0"/>
              <a:t>音频</a:t>
            </a:r>
            <a:endParaRPr lang="en-US" altLang="zh-CN" dirty="0"/>
          </a:p>
          <a:p>
            <a:pPr lvl="1"/>
            <a:r>
              <a:rPr lang="zh-CN" altLang="en-US" dirty="0"/>
              <a:t>视频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3415016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43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速度快（</a:t>
            </a:r>
            <a:r>
              <a:rPr lang="en-US" altLang="zh-CN" dirty="0"/>
              <a:t>Velocity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大数据的产生速度非常快</a:t>
            </a:r>
            <a:endParaRPr lang="en-US" altLang="zh-CN" dirty="0"/>
          </a:p>
          <a:p>
            <a:pPr lvl="1"/>
            <a:r>
              <a:rPr lang="zh-CN" altLang="en-US" dirty="0"/>
              <a:t>双十一：</a:t>
            </a:r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日凌晨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r>
              <a:rPr lang="en-US" altLang="zh-CN" dirty="0"/>
              <a:t>22</a:t>
            </a:r>
            <a:r>
              <a:rPr lang="zh-CN" altLang="en-US" dirty="0"/>
              <a:t>秒交易数量为</a:t>
            </a:r>
            <a:r>
              <a:rPr lang="en-US" altLang="zh-CN" dirty="0"/>
              <a:t>25.6</a:t>
            </a:r>
            <a:r>
              <a:rPr lang="zh-CN" altLang="en-US" dirty="0"/>
              <a:t>万笔</a:t>
            </a:r>
            <a:r>
              <a:rPr lang="en-US" altLang="zh-CN" dirty="0"/>
              <a:t>/</a:t>
            </a:r>
            <a:r>
              <a:rPr lang="zh-CN" altLang="en-US" dirty="0"/>
              <a:t>秒，给底层系统带来的峰值为</a:t>
            </a:r>
            <a:r>
              <a:rPr lang="en-US" altLang="zh-CN" dirty="0"/>
              <a:t>4200</a:t>
            </a:r>
            <a:r>
              <a:rPr lang="zh-CN" altLang="en-US" dirty="0"/>
              <a:t>万次</a:t>
            </a:r>
            <a:r>
              <a:rPr lang="en-US" altLang="zh-CN" dirty="0"/>
              <a:t>/</a:t>
            </a:r>
            <a:r>
              <a:rPr lang="zh-CN" altLang="en-US" dirty="0"/>
              <a:t>秒</a:t>
            </a:r>
          </a:p>
        </p:txBody>
      </p:sp>
      <p:pic>
        <p:nvPicPr>
          <p:cNvPr id="5" name="Picture 7" descr="http://img.jrjimg.cn/2012/12/201212241242059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3429000"/>
            <a:ext cx="43053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920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价值高（</a:t>
            </a:r>
            <a:r>
              <a:rPr lang="en-US" altLang="zh-CN" dirty="0"/>
              <a:t>Value</a:t>
            </a:r>
            <a:r>
              <a:rPr lang="zh-CN" altLang="en-US" dirty="0"/>
              <a:t>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大数据蕴含了非常高的潜在价值</a:t>
            </a:r>
            <a:endParaRPr lang="en-US" altLang="zh-CN" dirty="0"/>
          </a:p>
          <a:p>
            <a:pPr lvl="1"/>
            <a:r>
              <a:rPr lang="zh-CN" altLang="en-US" dirty="0"/>
              <a:t>利用机器学习、数据挖掘或人工智能等方法，可以从数据中挖掘出对未来趋势或模式的预测分析有价值的信息、甚至发现新规律、新知识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90600" y="5904376"/>
            <a:ext cx="7543800" cy="1588"/>
          </a:xfrm>
          <a:prstGeom prst="line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rot="5400000" flipH="1" flipV="1">
            <a:off x="1003300" y="5682126"/>
            <a:ext cx="43815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 flipH="1" flipV="1">
            <a:off x="2476501" y="5409076"/>
            <a:ext cx="9906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 flipH="1" flipV="1">
            <a:off x="4572001" y="4989976"/>
            <a:ext cx="18288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rot="5400000" flipH="1" flipV="1">
            <a:off x="6667501" y="4645488"/>
            <a:ext cx="25146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701828" y="5946207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实验归纳</a:t>
            </a:r>
          </a:p>
        </p:txBody>
      </p:sp>
      <p:sp>
        <p:nvSpPr>
          <p:cNvPr id="15" name="TextBox 22"/>
          <p:cNvSpPr txBox="1">
            <a:spLocks noChangeArrowheads="1"/>
          </p:cNvSpPr>
          <p:nvPr/>
        </p:nvSpPr>
        <p:spPr bwMode="auto">
          <a:xfrm>
            <a:off x="2492414" y="5957558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模型推演</a:t>
            </a:r>
          </a:p>
        </p:txBody>
      </p:sp>
      <p:sp>
        <p:nvSpPr>
          <p:cNvPr id="16" name="TextBox 23"/>
          <p:cNvSpPr txBox="1">
            <a:spLocks noChangeArrowheads="1"/>
          </p:cNvSpPr>
          <p:nvPr/>
        </p:nvSpPr>
        <p:spPr bwMode="auto">
          <a:xfrm>
            <a:off x="4915586" y="5976370"/>
            <a:ext cx="1138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仿真模拟</a:t>
            </a:r>
          </a:p>
        </p:txBody>
      </p:sp>
      <p:sp>
        <p:nvSpPr>
          <p:cNvPr id="17" name="TextBox 24"/>
          <p:cNvSpPr txBox="1">
            <a:spLocks noChangeArrowheads="1"/>
          </p:cNvSpPr>
          <p:nvPr/>
        </p:nvSpPr>
        <p:spPr bwMode="auto">
          <a:xfrm>
            <a:off x="6757734" y="5976370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/>
              <a:t>数据密集型科学发现</a:t>
            </a:r>
          </a:p>
        </p:txBody>
      </p:sp>
      <p:pic>
        <p:nvPicPr>
          <p:cNvPr id="5" name="Picture 9" descr="http://dl.zhishi.sina.com.cn/upload/01/68/87/1236016887.191286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56" b="11111"/>
          <a:stretch>
            <a:fillRect/>
          </a:stretch>
        </p:blipFill>
        <p:spPr bwMode="auto">
          <a:xfrm>
            <a:off x="2291193" y="3361605"/>
            <a:ext cx="1615264" cy="187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http://imgk.zol.com.cn/techbbs/3055/a30540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87" y="3742200"/>
            <a:ext cx="1749752" cy="1056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9" descr="http://photocdn.sohu.com/20130521/Img37654966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18" y="3276600"/>
            <a:ext cx="1355678" cy="10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/>
          <p:cNvSpPr txBox="1"/>
          <p:nvPr/>
        </p:nvSpPr>
        <p:spPr>
          <a:xfrm>
            <a:off x="6857017" y="5487237"/>
            <a:ext cx="228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Jim Gray</a:t>
            </a:r>
            <a:r>
              <a:rPr lang="zh-CN" altLang="en-US" dirty="0">
                <a:solidFill>
                  <a:srgbClr val="FF0000"/>
                </a:solidFill>
              </a:rPr>
              <a:t>第四范式</a:t>
            </a:r>
          </a:p>
        </p:txBody>
      </p:sp>
      <p:pic>
        <p:nvPicPr>
          <p:cNvPr id="7" name="Picture 15" descr="http://www.hinews.cn/pic/0/14/54/25/14542582_3717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0" y="3774626"/>
            <a:ext cx="1119478" cy="186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33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质量低（</a:t>
            </a:r>
            <a:r>
              <a:rPr lang="en-US" altLang="zh-CN" dirty="0"/>
              <a:t>Veracity</a:t>
            </a:r>
            <a:r>
              <a:rPr lang="zh-CN" altLang="en-US" dirty="0"/>
              <a:t>）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大数据通常都是自动采集的，天然地具有噪音</a:t>
            </a:r>
            <a:endParaRPr lang="en-US" altLang="zh-CN" dirty="0"/>
          </a:p>
          <a:p>
            <a:pPr lvl="1"/>
            <a:r>
              <a:rPr lang="zh-CN" altLang="en-US" dirty="0"/>
              <a:t>数据准确性</a:t>
            </a:r>
            <a:endParaRPr lang="en-US" altLang="zh-CN" dirty="0"/>
          </a:p>
          <a:p>
            <a:pPr lvl="1"/>
            <a:r>
              <a:rPr lang="zh-CN" altLang="en-US" dirty="0"/>
              <a:t>可信赖度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1000" y="1143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rgbClr val="FF3300"/>
              </a:buClr>
              <a:buFontTx/>
              <a:buNone/>
            </a:pP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286991"/>
            <a:ext cx="5039723" cy="28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31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为数据管理系统带来的机遇与挑战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数据量大</a:t>
            </a:r>
            <a:r>
              <a:rPr lang="zh-CN" altLang="en-US" dirty="0"/>
              <a:t>：要求大数据管理系统能够存储和管理</a:t>
            </a:r>
            <a:r>
              <a:rPr lang="en-US" altLang="zh-CN" dirty="0"/>
              <a:t>TB</a:t>
            </a:r>
            <a:r>
              <a:rPr lang="zh-CN" altLang="en-US" dirty="0"/>
              <a:t>甚至</a:t>
            </a:r>
            <a:r>
              <a:rPr lang="en-US" altLang="zh-CN" dirty="0"/>
              <a:t>PB</a:t>
            </a:r>
            <a:r>
              <a:rPr lang="zh-CN" altLang="en-US" dirty="0"/>
              <a:t>级别的数据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数据种类多</a:t>
            </a:r>
            <a:r>
              <a:rPr lang="zh-CN" altLang="en-US" dirty="0"/>
              <a:t>：要求大数据管理系统能够在同一平台处理多种类型的数据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产生速度快</a:t>
            </a:r>
            <a:r>
              <a:rPr lang="zh-CN" altLang="en-US" dirty="0"/>
              <a:t>：要求大数据管理系统能够在数据产生的过程中实时处理数据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047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为数据管理系统带来的机遇与挑战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潜在价值高</a:t>
            </a:r>
            <a:r>
              <a:rPr lang="zh-CN" altLang="en-US" dirty="0"/>
              <a:t>：要求大数据管理系统能够支持使用机器学习、数据挖掘或人工智能等方法进行分析处理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数据质量低</a:t>
            </a:r>
            <a:r>
              <a:rPr lang="zh-CN" altLang="en-US" dirty="0"/>
              <a:t>：要求数据管理系统要考虑适应支持更复杂的数据治理、数据分析和机器学习技术</a:t>
            </a:r>
          </a:p>
        </p:txBody>
      </p:sp>
    </p:spTree>
    <p:extLst>
      <p:ext uri="{BB962C8B-B14F-4D97-AF65-F5344CB8AC3E}">
        <p14:creationId xmlns:p14="http://schemas.microsoft.com/office/powerpoint/2010/main" val="3677467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分布式系统的定义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分布式系统：概念与设计</a:t>
            </a:r>
            <a:r>
              <a:rPr lang="en-US" altLang="zh-CN" dirty="0"/>
              <a:t>》</a:t>
            </a:r>
            <a:r>
              <a:rPr lang="zh-CN" altLang="en-US" dirty="0"/>
              <a:t>认为：分布式系统是</a:t>
            </a:r>
            <a:r>
              <a:rPr lang="zh-CN" altLang="en-US" dirty="0">
                <a:solidFill>
                  <a:srgbClr val="FF0000"/>
                </a:solidFill>
              </a:rPr>
              <a:t>若干独立计算机的集合</a:t>
            </a:r>
            <a:r>
              <a:rPr lang="zh-CN" altLang="en-US" dirty="0"/>
              <a:t>，这些计算机对于用户来说</a:t>
            </a:r>
            <a:r>
              <a:rPr lang="zh-CN" altLang="en-US" dirty="0">
                <a:solidFill>
                  <a:srgbClr val="7030A0"/>
                </a:solidFill>
              </a:rPr>
              <a:t>就像是一个单机的系统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1" y="3352800"/>
            <a:ext cx="5856555" cy="2667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505200"/>
            <a:ext cx="1523507" cy="21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3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从数据管理角度看分布式系统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数据管理系统的发展回顾</a:t>
            </a:r>
            <a:endParaRPr lang="en-US" altLang="zh-CN" dirty="0"/>
          </a:p>
          <a:p>
            <a:pPr lvl="1"/>
            <a:r>
              <a:rPr lang="zh-CN" altLang="en-US" dirty="0"/>
              <a:t>大数据背景下数据管理面临的挑战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面向数据管理的分布式系统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课程的组织结构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917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数据管理系统的设计理念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关系数据库时代：</a:t>
            </a:r>
            <a:r>
              <a:rPr lang="en-US" altLang="zh-CN" dirty="0"/>
              <a:t>one-size-fits-all</a:t>
            </a:r>
          </a:p>
          <a:p>
            <a:pPr lvl="1"/>
            <a:r>
              <a:rPr lang="zh-CN" altLang="en-US" dirty="0"/>
              <a:t>所有有关数据管理的问题都应该交由关系数据库来解决</a:t>
            </a:r>
            <a:endParaRPr lang="en-US" altLang="zh-CN" dirty="0"/>
          </a:p>
          <a:p>
            <a:pPr lvl="1"/>
            <a:r>
              <a:rPr lang="zh-CN" altLang="en-US" dirty="0"/>
              <a:t>希望“</a:t>
            </a:r>
            <a:r>
              <a:rPr lang="zh-CN" altLang="en-US" dirty="0">
                <a:solidFill>
                  <a:srgbClr val="FF0000"/>
                </a:solidFill>
              </a:rPr>
              <a:t>一劳永逸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813700"/>
            <a:ext cx="2514600" cy="2514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5144945"/>
            <a:ext cx="8077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Michael </a:t>
            </a:r>
            <a:r>
              <a:rPr lang="en-US" altLang="zh-CN" b="1" dirty="0" err="1"/>
              <a:t>Stonebraker</a:t>
            </a:r>
            <a:r>
              <a:rPr lang="en-US" altLang="zh-CN" dirty="0"/>
              <a:t>, </a:t>
            </a:r>
            <a:r>
              <a:rPr lang="en-US" altLang="zh-CN" dirty="0" err="1"/>
              <a:t>Ugur</a:t>
            </a:r>
            <a:r>
              <a:rPr lang="en-US" altLang="zh-CN" dirty="0"/>
              <a:t> </a:t>
            </a:r>
            <a:r>
              <a:rPr lang="en-US" altLang="zh-CN" dirty="0" err="1"/>
              <a:t>Çetintemel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"One Size Fits All": An Idea Whose Time Has Come and Gone (Abstract). ICDE 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253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数据管理系统的设计理念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大数据时代：</a:t>
            </a:r>
            <a:r>
              <a:rPr lang="en-US" altLang="zh-CN" dirty="0"/>
              <a:t>one-size-does-not-fit-all</a:t>
            </a:r>
          </a:p>
          <a:p>
            <a:pPr lvl="1"/>
            <a:r>
              <a:rPr lang="zh-CN" altLang="en-US" dirty="0"/>
              <a:t>许多应用特别是互联网应用，比如社交网络、知识图谱、搜索引擎、“秒杀”营销等带来的数据管理问题，使用传统的关系数据库已经无法满足应用处理的要求</a:t>
            </a:r>
            <a:endParaRPr lang="en-US" altLang="zh-CN" dirty="0"/>
          </a:p>
          <a:p>
            <a:pPr lvl="1"/>
            <a:r>
              <a:rPr lang="zh-CN" altLang="en-US" dirty="0"/>
              <a:t>从“一劳永逸”走向“</a:t>
            </a:r>
            <a:r>
              <a:rPr lang="zh-CN" altLang="en-US" dirty="0">
                <a:solidFill>
                  <a:srgbClr val="FF0000"/>
                </a:solidFill>
              </a:rPr>
              <a:t>分类定制</a:t>
            </a:r>
            <a:r>
              <a:rPr lang="zh-CN" altLang="en-US" dirty="0"/>
              <a:t>”：解耦数据库系统的各个模块，并从模型、可靠性、可伸缩性、性能等方面对各个模块进行重新设计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43000" y="5502708"/>
            <a:ext cx="8077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Michael </a:t>
            </a:r>
            <a:r>
              <a:rPr lang="en-US" altLang="zh-CN" b="1" dirty="0" err="1"/>
              <a:t>Stonebraker</a:t>
            </a:r>
            <a:r>
              <a:rPr lang="en-US" altLang="zh-CN" dirty="0"/>
              <a:t>, </a:t>
            </a:r>
            <a:r>
              <a:rPr lang="en-US" altLang="zh-CN" dirty="0" err="1"/>
              <a:t>Ugur</a:t>
            </a:r>
            <a:r>
              <a:rPr lang="en-US" altLang="zh-CN" dirty="0"/>
              <a:t> </a:t>
            </a:r>
            <a:r>
              <a:rPr lang="en-US" altLang="zh-CN" dirty="0" err="1"/>
              <a:t>Çetintemel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"One Size Fits All": An Idea Whose Time Has Come and Gone (Abstract). ICDE 2005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54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关系数据库系统的架构及模块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7" y="1540480"/>
            <a:ext cx="3886200" cy="4827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457214"/>
            <a:ext cx="3015200" cy="4993759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34400" y="3733800"/>
            <a:ext cx="914400" cy="442119"/>
          </a:xfrm>
          <a:prstGeom prst="rightArrow">
            <a:avLst/>
          </a:prstGeom>
          <a:solidFill>
            <a:srgbClr val="0033CC"/>
          </a:solidFill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07" y="4699966"/>
            <a:ext cx="1235499" cy="17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从集中式走向分布式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大数据的</a:t>
            </a:r>
            <a:r>
              <a:rPr lang="en-US" altLang="zh-CN" dirty="0"/>
              <a:t>5V</a:t>
            </a:r>
            <a:r>
              <a:rPr lang="zh-CN" altLang="en-US" dirty="0"/>
              <a:t>特征决定了运用分布式系统技术研发大数据管理系统是必然选择</a:t>
            </a:r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00710"/>
              </p:ext>
            </p:extLst>
          </p:nvPr>
        </p:nvGraphicFramePr>
        <p:xfrm>
          <a:off x="515937" y="3124200"/>
          <a:ext cx="8178008" cy="234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063">
                  <a:extLst>
                    <a:ext uri="{9D8B030D-6E8A-4147-A177-3AD203B41FA5}">
                      <a16:colId xmlns:a16="http://schemas.microsoft.com/office/drawing/2014/main" val="684466983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07166105"/>
                    </a:ext>
                  </a:extLst>
                </a:gridCol>
                <a:gridCol w="3817145">
                  <a:extLst>
                    <a:ext uri="{9D8B030D-6E8A-4147-A177-3AD203B41FA5}">
                      <a16:colId xmlns:a16="http://schemas.microsoft.com/office/drawing/2014/main" val="244261853"/>
                    </a:ext>
                  </a:extLst>
                </a:gridCol>
              </a:tblGrid>
              <a:tr h="4110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集中式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分布式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77291"/>
                  </a:ext>
                </a:extLst>
              </a:tr>
              <a:tr h="4110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数据存储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分布式存储系统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HDFS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Kafka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 err="1"/>
                        <a:t>Alluxio</a:t>
                      </a:r>
                      <a:r>
                        <a:rPr lang="zh-CN" altLang="en-US" sz="2000" dirty="0"/>
                        <a:t>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895587"/>
                  </a:ext>
                </a:extLst>
              </a:tr>
              <a:tr h="4110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数据组织模型与访问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分布式</a:t>
                      </a:r>
                      <a:r>
                        <a:rPr lang="en-US" altLang="zh-CN" sz="2000" dirty="0">
                          <a:solidFill>
                            <a:srgbClr val="0033CC"/>
                          </a:solidFill>
                        </a:rPr>
                        <a:t>NoSQL</a:t>
                      </a:r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BigTable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Dynamo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Cassandra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Neo4j</a:t>
                      </a:r>
                      <a:r>
                        <a:rPr lang="zh-CN" altLang="en-US" sz="2000" dirty="0"/>
                        <a:t>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978248"/>
                  </a:ext>
                </a:extLst>
              </a:tr>
              <a:tr h="4110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查询处理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分布式计算系统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MapReduce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/>
                        <a:t>Spark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 err="1"/>
                        <a:t>Flink</a:t>
                      </a:r>
                      <a:r>
                        <a:rPr lang="zh-CN" altLang="en-US" sz="2000" dirty="0"/>
                        <a:t>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494199"/>
                  </a:ext>
                </a:extLst>
              </a:tr>
              <a:tr h="411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事务管理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分布式</a:t>
                      </a:r>
                      <a:r>
                        <a:rPr lang="en-US" altLang="zh-CN" sz="2000" dirty="0" err="1">
                          <a:solidFill>
                            <a:srgbClr val="0033CC"/>
                          </a:solidFill>
                        </a:rPr>
                        <a:t>NewSQL</a:t>
                      </a:r>
                      <a:r>
                        <a:rPr lang="zh-CN" altLang="en-US" sz="2000" dirty="0">
                          <a:solidFill>
                            <a:srgbClr val="0033CC"/>
                          </a:solidFill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Spanner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 err="1"/>
                        <a:t>OceanBase</a:t>
                      </a:r>
                      <a:r>
                        <a:rPr lang="zh-CN" altLang="en-US" sz="2000" dirty="0"/>
                        <a:t>、</a:t>
                      </a:r>
                      <a:r>
                        <a:rPr lang="en-US" altLang="zh-CN" sz="2000" dirty="0" err="1"/>
                        <a:t>TiDB</a:t>
                      </a:r>
                      <a:r>
                        <a:rPr lang="zh-CN" altLang="en-US" sz="2000" dirty="0"/>
                        <a:t>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85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226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分布式计算系统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什么是分布式计算系统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系统生态圈</a:t>
            </a:r>
            <a:endParaRPr lang="en-US" altLang="zh-CN" dirty="0"/>
          </a:p>
          <a:p>
            <a:r>
              <a:rPr lang="zh-CN" altLang="en-US" dirty="0"/>
              <a:t>课程组织结构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510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分布式计算系统的定义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分布式系统：原理与泛型</a:t>
            </a:r>
            <a:r>
              <a:rPr lang="en-US" altLang="zh-CN" dirty="0"/>
              <a:t>》</a:t>
            </a:r>
            <a:r>
              <a:rPr lang="zh-CN" altLang="en-US" dirty="0"/>
              <a:t>认为分布式计算系统是用于实现高性能计算的系统，所说的高性能计算主要面向解决科学计算领域的</a:t>
            </a:r>
            <a:r>
              <a:rPr lang="zh-CN" altLang="en-US" dirty="0">
                <a:solidFill>
                  <a:srgbClr val="7030A0"/>
                </a:solidFill>
              </a:rPr>
              <a:t>复杂数值计算</a:t>
            </a:r>
            <a:r>
              <a:rPr lang="zh-CN" altLang="en-US" dirty="0"/>
              <a:t>问题，并不用于进行大规模数据处理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084729"/>
            <a:ext cx="1589809" cy="2249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045" y="4084729"/>
            <a:ext cx="1752600" cy="22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6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分布式计算系统的定义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分布式系统：概念与设计</a:t>
            </a:r>
            <a:r>
              <a:rPr lang="en-US" altLang="zh-CN" dirty="0"/>
              <a:t>》</a:t>
            </a:r>
            <a:r>
              <a:rPr lang="zh-CN" altLang="en-US" dirty="0"/>
              <a:t>对分布式计算的概念进行了延伸，将能够支持</a:t>
            </a:r>
            <a:r>
              <a:rPr lang="zh-CN" altLang="en-US" dirty="0">
                <a:solidFill>
                  <a:srgbClr val="FF0000"/>
                </a:solidFill>
              </a:rPr>
              <a:t>大规模数据处理</a:t>
            </a:r>
            <a:r>
              <a:rPr lang="zh-CN" altLang="en-US" dirty="0"/>
              <a:t>的</a:t>
            </a:r>
            <a:r>
              <a:rPr lang="en-US" altLang="zh-CN" dirty="0" err="1"/>
              <a:t>MapReduce</a:t>
            </a:r>
            <a:r>
              <a:rPr lang="zh-CN" altLang="en-US" dirty="0"/>
              <a:t>视为能够提供分布式计算服务的系统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721101"/>
            <a:ext cx="1926374" cy="27098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810000"/>
            <a:ext cx="2057400" cy="25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分布式计算系统的定义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分布式计算系统是作用于</a:t>
            </a:r>
            <a:r>
              <a:rPr lang="zh-CN" altLang="en-US" dirty="0">
                <a:solidFill>
                  <a:srgbClr val="FF0000"/>
                </a:solidFill>
              </a:rPr>
              <a:t>若干独立计算机</a:t>
            </a:r>
            <a:r>
              <a:rPr lang="zh-CN" altLang="en-US" dirty="0"/>
              <a:t>之上、使得这些计算机</a:t>
            </a:r>
            <a:r>
              <a:rPr lang="zh-CN" altLang="en-US" dirty="0">
                <a:solidFill>
                  <a:srgbClr val="7030A0"/>
                </a:solidFill>
              </a:rPr>
              <a:t>能够协同执行计算</a:t>
            </a:r>
            <a:r>
              <a:rPr lang="zh-CN" altLang="en-US" dirty="0"/>
              <a:t>完成某项应用的软件系统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分布式计算系统归根结底是为了解决</a:t>
            </a:r>
            <a:r>
              <a:rPr lang="zh-CN" altLang="en-US" dirty="0">
                <a:solidFill>
                  <a:srgbClr val="0033CC"/>
                </a:solidFill>
              </a:rPr>
              <a:t>某些类别的应用问题</a:t>
            </a:r>
            <a:r>
              <a:rPr lang="zh-CN" altLang="en-US" dirty="0"/>
              <a:t>而设计的分布式系统</a:t>
            </a:r>
          </a:p>
        </p:txBody>
      </p:sp>
    </p:spTree>
    <p:extLst>
      <p:ext uri="{BB962C8B-B14F-4D97-AF65-F5344CB8AC3E}">
        <p14:creationId xmlns:p14="http://schemas.microsoft.com/office/powerpoint/2010/main" val="425250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422776"/>
            <a:ext cx="2433154" cy="14216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应用驱动分布式计算系统的发展创新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286000"/>
            <a:ext cx="3969469" cy="3548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1" y="3756535"/>
            <a:ext cx="2030078" cy="13565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659" y="4060109"/>
            <a:ext cx="200163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4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什么是分布式系统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分布式系统的类型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课程的组织结构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2207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应用的类型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计算密集型</a:t>
            </a:r>
            <a:r>
              <a:rPr lang="zh-CN" altLang="en-US" dirty="0"/>
              <a:t>应用：计算机在处理这些应用时</a:t>
            </a:r>
            <a:r>
              <a:rPr lang="en-US" altLang="zh-CN" dirty="0"/>
              <a:t>CPU</a:t>
            </a:r>
            <a:r>
              <a:rPr lang="zh-CN" altLang="en-US" dirty="0"/>
              <a:t>的处理能力成为了首要限制性因素</a:t>
            </a:r>
            <a:endParaRPr lang="en-US" altLang="zh-CN" dirty="0"/>
          </a:p>
          <a:p>
            <a:pPr lvl="1"/>
            <a:r>
              <a:rPr lang="zh-CN" altLang="en-US" dirty="0"/>
              <a:t>高性能计算领域的数值运算</a:t>
            </a:r>
            <a:endParaRPr lang="en-US" altLang="zh-CN" dirty="0"/>
          </a:p>
          <a:p>
            <a:pPr lvl="1"/>
            <a:r>
              <a:rPr lang="zh-CN" altLang="en-US" dirty="0"/>
              <a:t>人工智能领域的深度学习模型训练</a:t>
            </a:r>
            <a:endParaRPr lang="en-US" altLang="zh-CN" dirty="0"/>
          </a:p>
          <a:p>
            <a:r>
              <a:rPr lang="zh-CN" altLang="en-US" dirty="0">
                <a:solidFill>
                  <a:srgbClr val="0033CC"/>
                </a:solidFill>
              </a:rPr>
              <a:t>数据密集型</a:t>
            </a:r>
            <a:r>
              <a:rPr lang="zh-CN" altLang="en-US" dirty="0"/>
              <a:t>应用：计算机在处理这些应用时</a:t>
            </a:r>
            <a:r>
              <a:rPr lang="en-US" altLang="zh-CN" dirty="0"/>
              <a:t>I/O</a:t>
            </a:r>
            <a:r>
              <a:rPr lang="zh-CN" altLang="en-US" dirty="0"/>
              <a:t>带宽（包括磁盘</a:t>
            </a:r>
            <a:r>
              <a:rPr lang="en-US" altLang="zh-CN" dirty="0"/>
              <a:t>I/O</a:t>
            </a:r>
            <a:r>
              <a:rPr lang="zh-CN" altLang="en-US" dirty="0"/>
              <a:t>、网络</a:t>
            </a:r>
            <a:r>
              <a:rPr lang="en-US" altLang="zh-CN" dirty="0"/>
              <a:t>I/O</a:t>
            </a:r>
            <a:r>
              <a:rPr lang="zh-CN" altLang="en-US" dirty="0"/>
              <a:t>等）成为了首要限制性因素</a:t>
            </a:r>
            <a:endParaRPr lang="en-US" altLang="zh-CN" dirty="0"/>
          </a:p>
          <a:p>
            <a:pPr lvl="1"/>
            <a:r>
              <a:rPr lang="zh-CN" altLang="en-US" dirty="0"/>
              <a:t>大数据领域的数据处理</a:t>
            </a:r>
          </a:p>
        </p:txBody>
      </p:sp>
    </p:spTree>
    <p:extLst>
      <p:ext uri="{BB962C8B-B14F-4D97-AF65-F5344CB8AC3E}">
        <p14:creationId xmlns:p14="http://schemas.microsoft.com/office/powerpoint/2010/main" val="3053918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分布式计算系统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什么是分布式计算系统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系统生态圈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课程组织结构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0824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面向数据密集型应用的分布式计算系统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860996"/>
              </p:ext>
            </p:extLst>
          </p:nvPr>
        </p:nvGraphicFramePr>
        <p:xfrm>
          <a:off x="380999" y="2105891"/>
          <a:ext cx="850741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659">
                  <a:extLst>
                    <a:ext uri="{9D8B030D-6E8A-4147-A177-3AD203B41FA5}">
                      <a16:colId xmlns:a16="http://schemas.microsoft.com/office/drawing/2014/main" val="1746296942"/>
                    </a:ext>
                  </a:extLst>
                </a:gridCol>
                <a:gridCol w="2265706">
                  <a:extLst>
                    <a:ext uri="{9D8B030D-6E8A-4147-A177-3AD203B41FA5}">
                      <a16:colId xmlns:a16="http://schemas.microsoft.com/office/drawing/2014/main" val="2107779327"/>
                    </a:ext>
                  </a:extLst>
                </a:gridCol>
                <a:gridCol w="4127046">
                  <a:extLst>
                    <a:ext uri="{9D8B030D-6E8A-4147-A177-3AD203B41FA5}">
                      <a16:colId xmlns:a16="http://schemas.microsoft.com/office/drawing/2014/main" val="167316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代表性系统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07214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通用数据处理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批处理系统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/>
                        <a:t>MapReduce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Spark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 err="1"/>
                        <a:t>Tez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4355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流计算系统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Storm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Spark Streaming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428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批流融合系统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/>
                        <a:t>Flink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Structured Streaming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24631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领域数据处理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图处理系统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/>
                        <a:t>Giraph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 err="1"/>
                        <a:t>GraphX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16654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机器学习系统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Mahout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 err="1"/>
                        <a:t>SystemDS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 err="1"/>
                        <a:t>Mllib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6271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查询分析系统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Hive</a:t>
                      </a:r>
                      <a:r>
                        <a:rPr lang="zh-CN" altLang="en-US" sz="2400" dirty="0"/>
                        <a:t>、</a:t>
                      </a:r>
                      <a:r>
                        <a:rPr lang="en-US" altLang="zh-CN" sz="2400" dirty="0"/>
                        <a:t>Pig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604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91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内容占位符 3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分布式计算系统生态圈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05" y="1905000"/>
            <a:ext cx="7553599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30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课程组织结构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5797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内容组织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设计思想：</a:t>
            </a:r>
            <a:endParaRPr lang="en-US" altLang="zh-CN" dirty="0"/>
          </a:p>
          <a:p>
            <a:pPr lvl="1"/>
            <a:r>
              <a:rPr lang="zh-CN" altLang="en-US" dirty="0"/>
              <a:t>该系统应对的</a:t>
            </a:r>
            <a:r>
              <a:rPr lang="zh-CN" altLang="en-US" dirty="0">
                <a:solidFill>
                  <a:srgbClr val="FF0000"/>
                </a:solidFill>
              </a:rPr>
              <a:t>应用场景</a:t>
            </a:r>
            <a:r>
              <a:rPr lang="zh-CN" altLang="en-US" dirty="0"/>
              <a:t>如何？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33CC"/>
                </a:solidFill>
              </a:rPr>
              <a:t>为什么</a:t>
            </a:r>
            <a:r>
              <a:rPr lang="zh-CN" altLang="en-US" dirty="0"/>
              <a:t>需要构造这个系统？</a:t>
            </a:r>
            <a:endParaRPr lang="en-US" altLang="zh-CN" dirty="0"/>
          </a:p>
          <a:p>
            <a:pPr lvl="1"/>
            <a:r>
              <a:rPr lang="zh-CN" altLang="en-US" dirty="0"/>
              <a:t>该系统所处理的</a:t>
            </a:r>
            <a:r>
              <a:rPr lang="zh-CN" altLang="en-US" dirty="0">
                <a:solidFill>
                  <a:srgbClr val="7030A0"/>
                </a:solidFill>
              </a:rPr>
              <a:t>数据模型</a:t>
            </a:r>
            <a:r>
              <a:rPr lang="zh-CN" altLang="en-US" dirty="0"/>
              <a:t>是怎样的？</a:t>
            </a:r>
            <a:endParaRPr lang="en-US" altLang="zh-CN" dirty="0"/>
          </a:p>
          <a:p>
            <a:pPr lvl="1"/>
            <a:r>
              <a:rPr lang="zh-CN" altLang="en-US" dirty="0"/>
              <a:t>该系统采用何种</a:t>
            </a:r>
            <a:r>
              <a:rPr lang="zh-CN" altLang="en-US" dirty="0">
                <a:solidFill>
                  <a:srgbClr val="7030A0"/>
                </a:solidFill>
              </a:rPr>
              <a:t>计算模型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如果系统支持迭代计算，那么采用何种</a:t>
            </a:r>
            <a:r>
              <a:rPr lang="zh-CN" altLang="en-US" dirty="0">
                <a:solidFill>
                  <a:srgbClr val="7030A0"/>
                </a:solidFill>
              </a:rPr>
              <a:t>迭代模型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008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内容组织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体系架构：</a:t>
            </a:r>
            <a:endParaRPr lang="en-US" altLang="zh-CN" dirty="0"/>
          </a:p>
          <a:p>
            <a:pPr lvl="1"/>
            <a:r>
              <a:rPr lang="zh-CN" altLang="en-US" dirty="0"/>
              <a:t>作为一个分布式系统，该系统包含哪些部件，即由</a:t>
            </a:r>
            <a:r>
              <a:rPr lang="zh-CN" altLang="en-US" dirty="0">
                <a:solidFill>
                  <a:srgbClr val="FF0000"/>
                </a:solidFill>
              </a:rPr>
              <a:t>哪些进程或线程</a:t>
            </a:r>
            <a:r>
              <a:rPr lang="zh-CN" altLang="en-US" dirty="0"/>
              <a:t>构成？</a:t>
            </a:r>
            <a:endParaRPr lang="en-US" altLang="zh-CN" dirty="0"/>
          </a:p>
          <a:p>
            <a:pPr lvl="1"/>
            <a:r>
              <a:rPr lang="zh-CN" altLang="en-US" dirty="0"/>
              <a:t>各个部件都扮演着</a:t>
            </a:r>
            <a:r>
              <a:rPr lang="zh-CN" altLang="en-US" dirty="0">
                <a:solidFill>
                  <a:srgbClr val="0033CC"/>
                </a:solidFill>
              </a:rPr>
              <a:t>怎样的角色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系统中的各个部件都以</a:t>
            </a:r>
            <a:r>
              <a:rPr lang="zh-CN" altLang="en-US" dirty="0">
                <a:solidFill>
                  <a:srgbClr val="0033CC"/>
                </a:solidFill>
              </a:rPr>
              <a:t>怎样的次序</a:t>
            </a:r>
            <a:r>
              <a:rPr lang="zh-CN" altLang="en-US" dirty="0"/>
              <a:t>共同工作才能保障用户应用程序的顺利执行？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149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内容组织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工作原理：</a:t>
            </a:r>
            <a:endParaRPr lang="en-US" altLang="zh-CN" dirty="0"/>
          </a:p>
          <a:p>
            <a:pPr lvl="1"/>
            <a:r>
              <a:rPr lang="zh-CN" altLang="en-US" dirty="0"/>
              <a:t>系统如何根据用户编写的应用程序</a:t>
            </a:r>
            <a:r>
              <a:rPr lang="zh-CN" altLang="en-US" dirty="0">
                <a:solidFill>
                  <a:srgbClr val="0033CC"/>
                </a:solidFill>
              </a:rPr>
              <a:t>生成相应的执行计划</a:t>
            </a:r>
            <a:r>
              <a:rPr lang="zh-CN" altLang="en-US" dirty="0"/>
              <a:t>，以及是否可以进行优化？</a:t>
            </a:r>
            <a:endParaRPr lang="en-US" altLang="zh-CN" dirty="0"/>
          </a:p>
          <a:p>
            <a:pPr lvl="1"/>
            <a:r>
              <a:rPr lang="zh-CN" altLang="en-US" dirty="0"/>
              <a:t>面对数据密集型应用，系统</a:t>
            </a:r>
            <a:r>
              <a:rPr lang="zh-CN" altLang="en-US" dirty="0">
                <a:solidFill>
                  <a:srgbClr val="FF0000"/>
                </a:solidFill>
              </a:rPr>
              <a:t>如何减少数据</a:t>
            </a:r>
            <a:r>
              <a:rPr lang="en-US" altLang="zh-CN" dirty="0">
                <a:solidFill>
                  <a:srgbClr val="FF0000"/>
                </a:solidFill>
              </a:rPr>
              <a:t>I/O</a:t>
            </a:r>
            <a:r>
              <a:rPr lang="zh-CN" altLang="en-US" dirty="0"/>
              <a:t>的代价？</a:t>
            </a:r>
            <a:endParaRPr lang="en-US" altLang="zh-CN" dirty="0"/>
          </a:p>
          <a:p>
            <a:pPr lvl="2"/>
            <a:r>
              <a:rPr lang="zh-CN" altLang="en-US" dirty="0"/>
              <a:t>这里</a:t>
            </a:r>
            <a:r>
              <a:rPr lang="en-US" altLang="zh-CN" dirty="0"/>
              <a:t>I/O</a:t>
            </a:r>
            <a:r>
              <a:rPr lang="zh-CN" altLang="en-US" dirty="0"/>
              <a:t>的代价表现为节点本地读写数据的磁盘</a:t>
            </a:r>
            <a:r>
              <a:rPr lang="en-US" altLang="zh-CN" dirty="0"/>
              <a:t>I/O</a:t>
            </a:r>
            <a:r>
              <a:rPr lang="zh-CN" altLang="en-US" dirty="0"/>
              <a:t>代价以及节点之间通过网络进行数据传输的代价，后者在分布式场景下显得尤为突出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189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内容组织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容错机制：</a:t>
            </a:r>
            <a:endParaRPr lang="en-US" altLang="zh-CN" dirty="0"/>
          </a:p>
          <a:p>
            <a:pPr lvl="1"/>
            <a:r>
              <a:rPr lang="zh-CN" altLang="en-US" dirty="0"/>
              <a:t>早期的并行计算系统部署在</a:t>
            </a:r>
            <a:r>
              <a:rPr lang="zh-CN" altLang="en-US" dirty="0">
                <a:solidFill>
                  <a:srgbClr val="7030A0"/>
                </a:solidFill>
              </a:rPr>
              <a:t>高性能服务器</a:t>
            </a:r>
            <a:r>
              <a:rPr lang="zh-CN" altLang="en-US" dirty="0"/>
              <a:t>甚至是超级计算机当中，通常不需要考虑容错问题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商用服务器</a:t>
            </a:r>
            <a:r>
              <a:rPr lang="zh-CN" altLang="en-US" dirty="0"/>
              <a:t>集群中的节点发生故障是常见的现象，系统如何保证在</a:t>
            </a:r>
            <a:r>
              <a:rPr lang="zh-CN" altLang="en-US" dirty="0">
                <a:solidFill>
                  <a:srgbClr val="0033CC"/>
                </a:solidFill>
              </a:rPr>
              <a:t>某些节点有故障的情况下不影响用户应用程序正常执行</a:t>
            </a:r>
            <a:r>
              <a:rPr lang="zh-CN" altLang="en-US" dirty="0"/>
              <a:t>，即故障对用户透明？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938985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内容组织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编程示例：</a:t>
            </a:r>
            <a:endParaRPr lang="en-US" altLang="zh-CN" dirty="0"/>
          </a:p>
          <a:p>
            <a:pPr lvl="1"/>
            <a:r>
              <a:rPr lang="zh-CN" altLang="en-US" dirty="0"/>
              <a:t>使用这些系统的编程接口进行简单编程的</a:t>
            </a:r>
            <a:r>
              <a:rPr lang="zh-CN" altLang="en-US" dirty="0">
                <a:solidFill>
                  <a:srgbClr val="0033CC"/>
                </a:solidFill>
              </a:rPr>
              <a:t>一般步骤</a:t>
            </a:r>
            <a:r>
              <a:rPr lang="zh-CN" altLang="en-US" dirty="0"/>
              <a:t>是怎样的？</a:t>
            </a:r>
            <a:endParaRPr lang="en-US" altLang="zh-CN" dirty="0"/>
          </a:p>
          <a:p>
            <a:pPr lvl="1"/>
            <a:r>
              <a:rPr lang="zh-CN" altLang="en-US" dirty="0"/>
              <a:t>使用这些系统进行编程是否有</a:t>
            </a:r>
            <a:r>
              <a:rPr lang="zh-CN" altLang="en-US" dirty="0">
                <a:solidFill>
                  <a:srgbClr val="0033CC"/>
                </a:solidFill>
              </a:rPr>
              <a:t>通用的框架</a:t>
            </a:r>
            <a:r>
              <a:rPr lang="zh-CN" altLang="en-US" dirty="0"/>
              <a:t>？如何提高某些程序的性能？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zh-CN" altLang="en-US" dirty="0">
                <a:solidFill>
                  <a:srgbClr val="FF0000"/>
                </a:solidFill>
              </a:rPr>
              <a:t>不同系统</a:t>
            </a:r>
            <a:r>
              <a:rPr lang="zh-CN" altLang="en-US" dirty="0"/>
              <a:t>实现</a:t>
            </a:r>
            <a:r>
              <a:rPr lang="zh-CN" altLang="en-US" dirty="0">
                <a:solidFill>
                  <a:srgbClr val="7030A0"/>
                </a:solidFill>
              </a:rPr>
              <a:t>同一个应用</a:t>
            </a:r>
            <a:r>
              <a:rPr lang="zh-CN" altLang="en-US" dirty="0"/>
              <a:t>所编写的程序</a:t>
            </a:r>
            <a:r>
              <a:rPr lang="zh-CN" altLang="en-US" dirty="0">
                <a:solidFill>
                  <a:srgbClr val="0033CC"/>
                </a:solidFill>
              </a:rPr>
              <a:t>有何差异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99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分布式系统的类型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基于计算机构建的分布式系统</a:t>
            </a:r>
            <a:endParaRPr lang="en-US" altLang="zh-CN" dirty="0"/>
          </a:p>
          <a:p>
            <a:pPr lvl="1"/>
            <a:r>
              <a:rPr lang="zh-CN" altLang="en-US" dirty="0"/>
              <a:t>分布式计算系统</a:t>
            </a:r>
            <a:endParaRPr lang="en-US" altLang="zh-CN" dirty="0"/>
          </a:p>
          <a:p>
            <a:pPr lvl="2"/>
            <a:r>
              <a:rPr lang="zh-CN" altLang="en-US" dirty="0"/>
              <a:t>集群计算</a:t>
            </a:r>
            <a:endParaRPr lang="en-US" altLang="zh-CN" dirty="0"/>
          </a:p>
          <a:p>
            <a:pPr lvl="2"/>
            <a:r>
              <a:rPr lang="zh-CN" altLang="en-US" dirty="0"/>
              <a:t>网格计算</a:t>
            </a:r>
            <a:endParaRPr lang="en-US" altLang="zh-CN" dirty="0"/>
          </a:p>
          <a:p>
            <a:pPr lvl="2"/>
            <a:r>
              <a:rPr lang="zh-CN" altLang="en-US" dirty="0"/>
              <a:t>云计算</a:t>
            </a:r>
            <a:endParaRPr lang="en-US" altLang="zh-CN" dirty="0"/>
          </a:p>
          <a:p>
            <a:pPr lvl="1"/>
            <a:r>
              <a:rPr lang="zh-CN" altLang="en-US" dirty="0"/>
              <a:t>分布式信息系统</a:t>
            </a:r>
            <a:endParaRPr lang="en-US" altLang="zh-CN" dirty="0"/>
          </a:p>
          <a:p>
            <a:pPr lvl="2"/>
            <a:r>
              <a:rPr lang="zh-CN" altLang="en-US" dirty="0"/>
              <a:t>事务处理</a:t>
            </a:r>
            <a:endParaRPr lang="en-US" altLang="zh-CN" dirty="0"/>
          </a:p>
          <a:p>
            <a:pPr lvl="2"/>
            <a:r>
              <a:rPr lang="zh-CN" altLang="en-US" dirty="0"/>
              <a:t>企业信息集成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316" y="2514601"/>
            <a:ext cx="3649884" cy="25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4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8" y="2133600"/>
            <a:ext cx="8511397" cy="34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2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/>
              <a:t>从数据管理角度看分布式系统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课程组织结构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9ED782-4A5F-4784-AC0D-2AB30D127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5" t="14790" r="20868" b="6815"/>
          <a:stretch/>
        </p:blipFill>
        <p:spPr>
          <a:xfrm>
            <a:off x="5410200" y="2742278"/>
            <a:ext cx="2667000" cy="358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3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11424" y="1447800"/>
            <a:ext cx="8763001" cy="5181600"/>
          </a:xfrm>
        </p:spPr>
        <p:txBody>
          <a:bodyPr/>
          <a:lstStyle/>
          <a:p>
            <a:r>
              <a:rPr lang="zh-CN" altLang="en-US" sz="2800" dirty="0"/>
              <a:t>分布式系统</a:t>
            </a:r>
            <a:endParaRPr lang="en-US" altLang="zh-CN" sz="2800" dirty="0"/>
          </a:p>
          <a:p>
            <a:pPr lvl="1"/>
            <a:r>
              <a:rPr lang="zh-CN" altLang="en-US" sz="2400" dirty="0"/>
              <a:t>什么是分布式系统</a:t>
            </a:r>
            <a:endParaRPr lang="en-US" altLang="zh-CN" sz="2400" dirty="0"/>
          </a:p>
          <a:p>
            <a:pPr lvl="1"/>
            <a:r>
              <a:rPr lang="zh-CN" altLang="en-US" sz="2400" dirty="0"/>
              <a:t>常见的分布式系统有哪些</a:t>
            </a:r>
            <a:endParaRPr lang="en-US" altLang="zh-CN" sz="2400" dirty="0"/>
          </a:p>
          <a:p>
            <a:r>
              <a:rPr lang="zh-CN" altLang="en-US" sz="2800" dirty="0"/>
              <a:t>大数据</a:t>
            </a:r>
            <a:endParaRPr lang="en-US" altLang="zh-CN" sz="2800" dirty="0"/>
          </a:p>
          <a:p>
            <a:pPr lvl="1"/>
            <a:r>
              <a:rPr lang="zh-CN" altLang="en-US" sz="2400" dirty="0"/>
              <a:t>大数据的特征</a:t>
            </a:r>
            <a:endParaRPr lang="en-US" altLang="zh-CN" sz="2400" dirty="0"/>
          </a:p>
          <a:p>
            <a:pPr lvl="1"/>
            <a:r>
              <a:rPr lang="zh-CN" altLang="en-US" sz="2400" dirty="0"/>
              <a:t>大数据与分布式系统的关系，为什么要学习分布式系统</a:t>
            </a:r>
            <a:endParaRPr lang="en-US" altLang="zh-CN" sz="2400" dirty="0"/>
          </a:p>
          <a:p>
            <a:r>
              <a:rPr lang="zh-CN" altLang="en-US" sz="2800" dirty="0"/>
              <a:t>什么是分布式计算系统</a:t>
            </a:r>
            <a:endParaRPr lang="en-US" altLang="zh-CN" sz="2800" dirty="0"/>
          </a:p>
          <a:p>
            <a:r>
              <a:rPr lang="zh-CN" altLang="en-US" sz="2800" dirty="0"/>
              <a:t>分布式存储系统、分布式资源管理系统、分布式计算系统分别有哪些</a:t>
            </a:r>
            <a:endParaRPr lang="en-US" altLang="zh-CN" sz="2800" dirty="0"/>
          </a:p>
          <a:p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119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分布式系统的类型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基于微型设备构建的分布式系统</a:t>
            </a:r>
            <a:endParaRPr lang="en-US" altLang="zh-CN" dirty="0"/>
          </a:p>
          <a:p>
            <a:pPr lvl="1"/>
            <a:r>
              <a:rPr lang="zh-CN" altLang="en-US" dirty="0"/>
              <a:t>智慧家庭</a:t>
            </a:r>
            <a:endParaRPr lang="en-US" altLang="zh-CN" dirty="0"/>
          </a:p>
          <a:p>
            <a:pPr lvl="1"/>
            <a:r>
              <a:rPr lang="zh-CN" altLang="en-US" dirty="0"/>
              <a:t>电子健康</a:t>
            </a:r>
            <a:endParaRPr lang="en-US" altLang="zh-CN" dirty="0"/>
          </a:p>
          <a:p>
            <a:pPr lvl="1"/>
            <a:r>
              <a:rPr lang="zh-CN" altLang="en-US" dirty="0"/>
              <a:t>传感网络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133600"/>
            <a:ext cx="3434235" cy="2264834"/>
          </a:xfrm>
          <a:prstGeom prst="rect">
            <a:avLst/>
          </a:prstGeom>
        </p:spPr>
      </p:pic>
      <p:pic>
        <p:nvPicPr>
          <p:cNvPr id="6" name="Picture 4" descr="01-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23"/>
          <a:stretch>
            <a:fillRect/>
          </a:stretch>
        </p:blipFill>
        <p:spPr bwMode="auto">
          <a:xfrm>
            <a:off x="762000" y="4495800"/>
            <a:ext cx="4350744" cy="193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0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从数据管理角度看分布式系统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数据管理系统的发展回顾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大数据背景下数据管理面临的挑战</a:t>
            </a:r>
            <a:endParaRPr lang="en-US" altLang="zh-CN" dirty="0"/>
          </a:p>
          <a:p>
            <a:pPr lvl="1"/>
            <a:r>
              <a:rPr lang="zh-CN" altLang="en-US" dirty="0"/>
              <a:t>面向数据管理的分布式系统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课程的组织结构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315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数据管理系统发展历史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第一代：层次、网状数据库系统</a:t>
            </a:r>
            <a:endParaRPr lang="en-US" altLang="zh-CN" dirty="0"/>
          </a:p>
          <a:p>
            <a:pPr lvl="1"/>
            <a:r>
              <a:rPr lang="zh-CN" altLang="en-US" dirty="0"/>
              <a:t>数据的存储与访问从应用程序中分离</a:t>
            </a:r>
            <a:endParaRPr lang="en-US" altLang="zh-CN" dirty="0"/>
          </a:p>
          <a:p>
            <a:r>
              <a:rPr lang="zh-CN" altLang="en-US" dirty="0"/>
              <a:t>第二代：关系数据库系统</a:t>
            </a:r>
            <a:endParaRPr lang="en-US" altLang="zh-CN" dirty="0"/>
          </a:p>
          <a:p>
            <a:pPr lvl="1"/>
            <a:r>
              <a:rPr lang="en-US" altLang="zh-CN" dirty="0"/>
              <a:t>OLTP</a:t>
            </a:r>
          </a:p>
          <a:p>
            <a:r>
              <a:rPr lang="zh-CN" altLang="en-US" dirty="0"/>
              <a:t>第三代：数据仓库系统</a:t>
            </a:r>
            <a:endParaRPr lang="en-US" altLang="zh-CN" dirty="0"/>
          </a:p>
          <a:p>
            <a:pPr lvl="1"/>
            <a:r>
              <a:rPr lang="en-US" altLang="zh-CN" dirty="0"/>
              <a:t>OLAP</a:t>
            </a:r>
          </a:p>
          <a:p>
            <a:r>
              <a:rPr lang="zh-CN" altLang="en-US" dirty="0"/>
              <a:t>第四代：大数据管理系统</a:t>
            </a:r>
            <a:endParaRPr lang="en-US" altLang="zh-CN" dirty="0"/>
          </a:p>
          <a:p>
            <a:pPr lvl="1"/>
            <a:r>
              <a:rPr lang="zh-CN" altLang="en-US" dirty="0"/>
              <a:t>分布式、可扩展、高可用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77105" y="5900257"/>
            <a:ext cx="723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杜小勇，卢卫，张峰</a:t>
            </a:r>
            <a:r>
              <a:rPr lang="en-US" altLang="zh-CN" dirty="0"/>
              <a:t>. </a:t>
            </a:r>
            <a:r>
              <a:rPr lang="zh-CN" altLang="en-US" dirty="0"/>
              <a:t>大数据管理系统的历史、现状与未来</a:t>
            </a:r>
            <a:r>
              <a:rPr lang="en-US" altLang="zh-CN" dirty="0"/>
              <a:t>. </a:t>
            </a:r>
            <a:r>
              <a:rPr lang="zh-CN" altLang="en-US" dirty="0"/>
              <a:t>软件学报</a:t>
            </a:r>
            <a:r>
              <a:rPr lang="en-US" altLang="zh-CN" dirty="0"/>
              <a:t>, 2019, 30(1): 127-141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4100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分布式系统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从数据管理角度看分布式系统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数据管理系统的发展回顾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大数据背景下数据管理面临的挑战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面向数据管理的分布式系统</a:t>
            </a:r>
            <a:endParaRPr lang="en-US" altLang="zh-CN" dirty="0"/>
          </a:p>
          <a:p>
            <a:r>
              <a:rPr lang="zh-CN" altLang="en-US" dirty="0"/>
              <a:t>分布式计算系统</a:t>
            </a:r>
            <a:endParaRPr lang="en-US" altLang="zh-CN" dirty="0"/>
          </a:p>
          <a:p>
            <a:r>
              <a:rPr lang="zh-CN" altLang="en-US" dirty="0"/>
              <a:t>课程的组织结构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4751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zh-CN" altLang="en-US" dirty="0"/>
              <a:t>大数据的应用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大数据无处</a:t>
            </a:r>
            <a:r>
              <a:rPr lang="zh-CN" altLang="en-US" sz="2800"/>
              <a:t>不在，金融</a:t>
            </a:r>
            <a:r>
              <a:rPr lang="zh-CN" altLang="en-US" sz="2800" dirty="0"/>
              <a:t>、汽车、零售、餐饮、电信、能源、政务、医疗、体育、娱乐等在内的社会各行各业都已经融入了大数据的印迹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76600"/>
            <a:ext cx="4876800" cy="279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87641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14614</TotalTime>
  <Words>1619</Words>
  <Application>Microsoft Office PowerPoint</Application>
  <PresentationFormat>全屏显示(4:3)</PresentationFormat>
  <Paragraphs>290</Paragraphs>
  <Slides>42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宋体</vt:lpstr>
      <vt:lpstr>Arial</vt:lpstr>
      <vt:lpstr>Calibri</vt:lpstr>
      <vt:lpstr>Times New Roman</vt:lpstr>
      <vt:lpstr>Wingdings</vt:lpstr>
      <vt:lpstr>Default Design</vt:lpstr>
      <vt:lpstr>大纲</vt:lpstr>
      <vt:lpstr>分布式系统的定义</vt:lpstr>
      <vt:lpstr>大纲</vt:lpstr>
      <vt:lpstr>分布式系统的类型</vt:lpstr>
      <vt:lpstr>分布式系统的类型</vt:lpstr>
      <vt:lpstr>大纲</vt:lpstr>
      <vt:lpstr>数据管理系统发展历史</vt:lpstr>
      <vt:lpstr>大纲</vt:lpstr>
      <vt:lpstr>大数据的应用</vt:lpstr>
      <vt:lpstr>典型的大数据应用实例</vt:lpstr>
      <vt:lpstr>典型的大数据应用实例</vt:lpstr>
      <vt:lpstr>大数据5V</vt:lpstr>
      <vt:lpstr>数量大（Volume）</vt:lpstr>
      <vt:lpstr>种类多（Variety）</vt:lpstr>
      <vt:lpstr>速度快（Velocity）</vt:lpstr>
      <vt:lpstr>价值高（Value）</vt:lpstr>
      <vt:lpstr>质量低（Veracity）</vt:lpstr>
      <vt:lpstr>为数据管理系统带来的机遇与挑战</vt:lpstr>
      <vt:lpstr>为数据管理系统带来的机遇与挑战</vt:lpstr>
      <vt:lpstr>大纲</vt:lpstr>
      <vt:lpstr>数据管理系统的设计理念</vt:lpstr>
      <vt:lpstr>数据管理系统的设计理念</vt:lpstr>
      <vt:lpstr>关系数据库系统的架构及模块</vt:lpstr>
      <vt:lpstr>从集中式走向分布式</vt:lpstr>
      <vt:lpstr>大纲</vt:lpstr>
      <vt:lpstr>分布式计算系统的定义</vt:lpstr>
      <vt:lpstr>分布式计算系统的定义</vt:lpstr>
      <vt:lpstr>分布式计算系统的定义</vt:lpstr>
      <vt:lpstr>应用驱动分布式计算系统的发展创新</vt:lpstr>
      <vt:lpstr>应用的类型</vt:lpstr>
      <vt:lpstr>大纲</vt:lpstr>
      <vt:lpstr>面向数据密集型应用的分布式计算系统</vt:lpstr>
      <vt:lpstr>分布式计算系统生态圈</vt:lpstr>
      <vt:lpstr>大纲</vt:lpstr>
      <vt:lpstr>内容组织</vt:lpstr>
      <vt:lpstr>内容组织</vt:lpstr>
      <vt:lpstr>内容组织</vt:lpstr>
      <vt:lpstr>内容组织</vt:lpstr>
      <vt:lpstr>内容组织</vt:lpstr>
      <vt:lpstr>课程内容结构</vt:lpstr>
      <vt:lpstr>本章小结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服软 终会</cp:lastModifiedBy>
  <cp:revision>1147</cp:revision>
  <dcterms:created xsi:type="dcterms:W3CDTF">2011-07-01T03:41:19Z</dcterms:created>
  <dcterms:modified xsi:type="dcterms:W3CDTF">2024-06-12T14:35:03Z</dcterms:modified>
</cp:coreProperties>
</file>